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35"/>
  </p:notesMasterIdLst>
  <p:handoutMasterIdLst>
    <p:handoutMasterId r:id="rId36"/>
  </p:handoutMasterIdLst>
  <p:sldIdLst>
    <p:sldId id="256" r:id="rId4"/>
    <p:sldId id="272" r:id="rId5"/>
    <p:sldId id="258" r:id="rId6"/>
    <p:sldId id="259" r:id="rId7"/>
    <p:sldId id="260" r:id="rId8"/>
    <p:sldId id="261" r:id="rId9"/>
    <p:sldId id="285" r:id="rId10"/>
    <p:sldId id="284" r:id="rId11"/>
    <p:sldId id="282" r:id="rId12"/>
    <p:sldId id="283" r:id="rId13"/>
    <p:sldId id="287" r:id="rId14"/>
    <p:sldId id="288" r:id="rId15"/>
    <p:sldId id="286" r:id="rId16"/>
    <p:sldId id="289" r:id="rId17"/>
    <p:sldId id="290" r:id="rId18"/>
    <p:sldId id="291" r:id="rId19"/>
    <p:sldId id="263" r:id="rId20"/>
    <p:sldId id="297" r:id="rId21"/>
    <p:sldId id="264" r:id="rId22"/>
    <p:sldId id="267" r:id="rId23"/>
    <p:sldId id="276" r:id="rId24"/>
    <p:sldId id="292" r:id="rId25"/>
    <p:sldId id="277" r:id="rId26"/>
    <p:sldId id="293" r:id="rId27"/>
    <p:sldId id="294" r:id="rId28"/>
    <p:sldId id="295" r:id="rId29"/>
    <p:sldId id="278" r:id="rId30"/>
    <p:sldId id="279" r:id="rId31"/>
    <p:sldId id="296" r:id="rId32"/>
    <p:sldId id="280" r:id="rId33"/>
    <p:sldId id="273" r:id="rId3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1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42A653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47" autoAdjust="0"/>
    <p:restoredTop sz="88360" autoAdjust="0"/>
  </p:normalViewPr>
  <p:slideViewPr>
    <p:cSldViewPr snapToGrid="0" snapToObjects="1">
      <p:cViewPr varScale="1">
        <p:scale>
          <a:sx n="88" d="100"/>
          <a:sy n="88" d="100"/>
        </p:scale>
        <p:origin x="102" y="426"/>
      </p:cViewPr>
      <p:guideLst>
        <p:guide orient="horz" pos="901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48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120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01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120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6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Public Services (Libraries, Outreach)</a:t>
            </a:r>
          </a:p>
          <a:p>
            <a:r>
              <a:rPr lang="en-US" dirty="0"/>
              <a:t>Collections (Cataloging, InterLibrary Loan, Materials Selection, Technical Processing)</a:t>
            </a:r>
          </a:p>
          <a:p>
            <a:r>
              <a:rPr lang="en-US" dirty="0"/>
              <a:t>Non-Public Services (Administration, Development, Facilities, Finance, HUM, IT, Maintenance, Marketing, Planning &amp; Assessment, Security)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88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138 comments</a:t>
            </a:r>
          </a:p>
          <a:p>
            <a:r>
              <a:rPr lang="en-US" dirty="0"/>
              <a:t>Most re-iterated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58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53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44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65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80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244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32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244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74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244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1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1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3326145"/>
            <a:ext cx="5661618" cy="1646307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6482698"/>
            <a:ext cx="1874480" cy="318303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6" y="4976690"/>
            <a:ext cx="3897313" cy="4995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A387B8-091C-4F0C-95D7-625429C10FB8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 l="7262" t="3275" r="63756" b="82146"/>
          <a:stretch>
            <a:fillRect/>
          </a:stretch>
        </p:blipFill>
        <p:spPr bwMode="auto">
          <a:xfrm>
            <a:off x="0" y="6248400"/>
            <a:ext cx="762000" cy="6096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 flipV="1">
            <a:off x="460375" y="953466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688975" y="1105866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94E6663F-4B1E-4DF9-A0D2-E4A3FBC1E307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 l="7262" t="3275" r="63756" b="82146"/>
          <a:stretch>
            <a:fillRect/>
          </a:stretch>
        </p:blipFill>
        <p:spPr bwMode="auto">
          <a:xfrm>
            <a:off x="0" y="6248400"/>
            <a:ext cx="762000" cy="6096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A387B8-091C-4F0C-95D7-625429C10FB8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460375" y="961855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596153" y="1108190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444508"/>
            <a:ext cx="8229600" cy="52169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flipV="1">
            <a:off x="443753" y="869576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596153" y="1021976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9" y="965200"/>
            <a:ext cx="3887787" cy="3492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8" y="1403201"/>
          <a:ext cx="5953649" cy="3870960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167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marT="60960" marB="609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9" y="965200"/>
            <a:ext cx="4478337" cy="3492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3326145"/>
            <a:ext cx="5661618" cy="1646307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3389891" y="6482698"/>
            <a:ext cx="1874480" cy="318303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6" y="4976690"/>
            <a:ext cx="3897313" cy="4995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5174558"/>
            <a:ext cx="4576388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329236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4222366"/>
            <a:ext cx="3859212" cy="374649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5699603"/>
            <a:ext cx="4576388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 l="7262" t="3275" r="63756" b="82146"/>
          <a:stretch>
            <a:fillRect/>
          </a:stretch>
        </p:blipFill>
        <p:spPr bwMode="auto">
          <a:xfrm>
            <a:off x="0" y="6426426"/>
            <a:ext cx="665855" cy="431573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3326145"/>
            <a:ext cx="5661618" cy="1646307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3389891" y="6482698"/>
            <a:ext cx="1874480" cy="318303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6" y="4976690"/>
            <a:ext cx="3897313" cy="4995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444508"/>
            <a:ext cx="8229600" cy="52169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l="7262" t="3275" r="63756" b="82146"/>
          <a:stretch>
            <a:fillRect/>
          </a:stretch>
        </p:blipFill>
        <p:spPr bwMode="auto">
          <a:xfrm>
            <a:off x="0" y="6426427"/>
            <a:ext cx="665853" cy="43157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26427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32926" y="1027937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596153" y="1143461"/>
            <a:ext cx="8153400" cy="179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600201"/>
            <a:ext cx="84820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62548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pPr/>
              <a:t>May 4,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7446"/>
            <a:ext cx="3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444508"/>
            <a:ext cx="82296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982199"/>
            <a:ext cx="5332506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7" y="6420102"/>
            <a:ext cx="62603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972237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679452"/>
            <a:ext cx="8229600" cy="7108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6" y="6426427"/>
            <a:ext cx="66301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1076495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7" r:id="rId2"/>
    <p:sldLayoutId id="2147483678" r:id="rId3"/>
    <p:sldLayoutId id="2147483679" r:id="rId4"/>
    <p:sldLayoutId id="2147483680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lkituri@singergrp.com" TargetMode="External"/><Relationship Id="rId2" Type="http://schemas.openxmlformats.org/officeDocument/2006/relationships/hyperlink" Target="mailto:pmsinger@singergrp.com" TargetMode="Externa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://www.singergrp.com/" TargetMode="External"/><Relationship Id="rId4" Type="http://schemas.openxmlformats.org/officeDocument/2006/relationships/hyperlink" Target="mailto:cshannon@singergrp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3020992"/>
            <a:ext cx="7973106" cy="1724628"/>
          </a:xfrm>
        </p:spPr>
        <p:txBody>
          <a:bodyPr>
            <a:normAutofit fontScale="92500"/>
          </a:bodyPr>
          <a:lstStyle/>
          <a:p>
            <a:r>
              <a:rPr lang="en-US" dirty="0"/>
              <a:t>METROPOLITAN LIBRARY SYSTEM </a:t>
            </a:r>
            <a:r>
              <a:rPr lang="en-US" sz="2800" dirty="0"/>
              <a:t>Compensation/Classification and Performance Management Studies </a:t>
            </a:r>
            <a:r>
              <a:rPr sz="2800" dirty="0"/>
              <a:t>Employee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5150734"/>
            <a:ext cx="4233801" cy="82180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PREPARED BY THE SINGER GROUP, INC.</a:t>
            </a:r>
          </a:p>
          <a:p>
            <a:r>
              <a:rPr lang="en-US" dirty="0"/>
              <a:t>April, 2017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7262" t="3275" r="63756" b="82146"/>
          <a:stretch>
            <a:fillRect/>
          </a:stretch>
        </p:blipFill>
        <p:spPr bwMode="auto">
          <a:xfrm>
            <a:off x="0" y="6151944"/>
            <a:ext cx="1089343" cy="706056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 flipV="1">
            <a:off x="249099" y="2926289"/>
            <a:ext cx="8482392" cy="1894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7" y="444508"/>
            <a:ext cx="8050193" cy="521696"/>
          </a:xfrm>
        </p:spPr>
        <p:txBody>
          <a:bodyPr>
            <a:normAutofit/>
          </a:bodyPr>
          <a:lstStyle/>
          <a:p>
            <a:r>
              <a:rPr lang="en-US" sz="2800" dirty="0"/>
              <a:t>Opinions About Annual Pay Increases at Metro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 descr="chart936465210.png"/>
          <p:cNvPicPr>
            <a:picLocks noChangeAspect="1"/>
          </p:cNvPicPr>
          <p:nvPr/>
        </p:nvPicPr>
        <p:blipFill rotWithShape="1">
          <a:blip r:embed="rId2"/>
          <a:srcRect l="15549"/>
          <a:stretch/>
        </p:blipFill>
        <p:spPr>
          <a:xfrm>
            <a:off x="2351314" y="1538029"/>
            <a:ext cx="6335486" cy="4551271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89531" y="1645606"/>
            <a:ext cx="2061783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>
                <a:latin typeface="Calibri" panose="020F0502020204030204" pitchFamily="34" charset="0"/>
              </a:rPr>
              <a:t>Annual pay increases should be the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same % for all employees.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01980" y="2325008"/>
            <a:ext cx="224933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Annual pay increases should vary,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depending on employee performance.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85950" y="2923992"/>
            <a:ext cx="2265364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Satisfactory performers should receive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the same increase as outstanding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performers.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51673" y="3623856"/>
            <a:ext cx="2199641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Annual pay increases should be based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on the Cost of Living.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31822" y="4260864"/>
            <a:ext cx="2177199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Annual pay increase should be based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on the market (e.g. other libraries or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similar organizations).</a:t>
            </a:r>
          </a:p>
        </p:txBody>
      </p:sp>
    </p:spTree>
    <p:extLst>
      <p:ext uri="{BB962C8B-B14F-4D97-AF65-F5344CB8AC3E}">
        <p14:creationId xmlns:p14="http://schemas.microsoft.com/office/powerpoint/2010/main" val="4059710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7" y="444508"/>
            <a:ext cx="8050193" cy="521696"/>
          </a:xfrm>
        </p:spPr>
        <p:txBody>
          <a:bodyPr>
            <a:normAutofit/>
          </a:bodyPr>
          <a:lstStyle/>
          <a:p>
            <a:r>
              <a:rPr lang="en-US" sz="2800" dirty="0"/>
              <a:t>Annual Pay Increases Should Be Based On: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15664" y="1549045"/>
            <a:ext cx="155924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My performance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47854" y="1954306"/>
            <a:ext cx="2255746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The level of duties and responsibilities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of my position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11974" y="2393039"/>
            <a:ext cx="2191626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The market (what other employees in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other libraries or organizations are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paid for similar positions)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905645" y="2931586"/>
            <a:ext cx="1579278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My years of experience in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my current job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44488" y="3403093"/>
            <a:ext cx="216116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My years of experience at the Library</a:t>
            </a:r>
          </a:p>
        </p:txBody>
      </p:sp>
      <p:pic>
        <p:nvPicPr>
          <p:cNvPr id="14" name="Picture 13" descr="chart936465220.png"/>
          <p:cNvPicPr>
            <a:picLocks noChangeAspect="1"/>
          </p:cNvPicPr>
          <p:nvPr/>
        </p:nvPicPr>
        <p:blipFill rotWithShape="1">
          <a:blip r:embed="rId2"/>
          <a:srcRect l="14767"/>
          <a:stretch/>
        </p:blipFill>
        <p:spPr>
          <a:xfrm>
            <a:off x="2409022" y="1436914"/>
            <a:ext cx="6277778" cy="4632175"/>
          </a:xfrm>
          <a:prstGeom prst="rect">
            <a:avLst/>
          </a:prstGeom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604154" y="4327557"/>
            <a:ext cx="870751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>
                <a:latin typeface="Calibri" panose="020F0502020204030204" pitchFamily="34" charset="0"/>
              </a:rPr>
              <a:t>Cost of living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87396" y="4839973"/>
            <a:ext cx="2782381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>
                <a:latin typeface="Calibri" panose="020F0502020204030204" pitchFamily="34" charset="0"/>
              </a:rPr>
              <a:t>Other (Please see next slide)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344488" y="3817681"/>
            <a:ext cx="2161168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My years of experience at the Library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 as well as at previous jobs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474905" y="5945978"/>
            <a:ext cx="4388119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Calibri" panose="020F0502020204030204" pitchFamily="34" charset="0"/>
              </a:rPr>
              <a:t>1 = most important;  8 = least important </a:t>
            </a:r>
          </a:p>
        </p:txBody>
      </p:sp>
    </p:spTree>
    <p:extLst>
      <p:ext uri="{BB962C8B-B14F-4D97-AF65-F5344CB8AC3E}">
        <p14:creationId xmlns:p14="http://schemas.microsoft.com/office/powerpoint/2010/main" val="2331425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533400" y="1358202"/>
            <a:ext cx="8153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84% of staff listed the following as important but in 8</a:t>
            </a:r>
            <a:r>
              <a:rPr lang="en-US" sz="2400" baseline="300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th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priority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Cost of living</a:t>
            </a:r>
            <a:r>
              <a:rPr lang="en-US" sz="2400" i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u="sng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and</a:t>
            </a:r>
            <a:r>
              <a:rPr lang="en-US" sz="2400" i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performance increase (7)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Education (6)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Attendance (4)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Knowledge, skills and abilities (2)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Special skills e.g. bilingual (2)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 Flexibility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3400" y="25316"/>
            <a:ext cx="7772400" cy="8991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2800" b="1" kern="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Annual Increases Should Be Based On: “Other” responses…</a:t>
            </a:r>
          </a:p>
        </p:txBody>
      </p:sp>
    </p:spTree>
    <p:extLst>
      <p:ext uri="{BB962C8B-B14F-4D97-AF65-F5344CB8AC3E}">
        <p14:creationId xmlns:p14="http://schemas.microsoft.com/office/powerpoint/2010/main" val="2133736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710" y="3118050"/>
            <a:ext cx="8229600" cy="521696"/>
          </a:xfrm>
        </p:spPr>
        <p:txBody>
          <a:bodyPr>
            <a:noAutofit/>
          </a:bodyPr>
          <a:lstStyle/>
          <a:p>
            <a:pPr algn="ctr"/>
            <a:r>
              <a:rPr lang="en-US" sz="3800" dirty="0"/>
              <a:t>PERFORMANCE MANAGEMENT </a:t>
            </a:r>
          </a:p>
        </p:txBody>
      </p:sp>
    </p:spTree>
    <p:extLst>
      <p:ext uri="{BB962C8B-B14F-4D97-AF65-F5344CB8AC3E}">
        <p14:creationId xmlns:p14="http://schemas.microsoft.com/office/powerpoint/2010/main" val="306208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641" y="70338"/>
            <a:ext cx="8268159" cy="82702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Has your supervisor formally evaluated your performance in the past year?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 descr="chart936465240.png"/>
          <p:cNvPicPr>
            <a:picLocks noChangeAspect="1"/>
          </p:cNvPicPr>
          <p:nvPr/>
        </p:nvPicPr>
        <p:blipFill rotWithShape="1">
          <a:blip r:embed="rId2"/>
          <a:srcRect l="8428"/>
          <a:stretch/>
        </p:blipFill>
        <p:spPr>
          <a:xfrm>
            <a:off x="733530" y="1509826"/>
            <a:ext cx="7355393" cy="3062174"/>
          </a:xfrm>
          <a:prstGeom prst="rect">
            <a:avLst/>
          </a:prstGeom>
        </p:spPr>
      </p:pic>
      <p:pic>
        <p:nvPicPr>
          <p:cNvPr id="9" name="Picture 8" descr="table93646524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2511" y="4873586"/>
            <a:ext cx="5388428" cy="132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70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641" y="170822"/>
            <a:ext cx="8460984" cy="795382"/>
          </a:xfrm>
        </p:spPr>
        <p:txBody>
          <a:bodyPr>
            <a:noAutofit/>
          </a:bodyPr>
          <a:lstStyle/>
          <a:p>
            <a:r>
              <a:rPr lang="en-US" sz="2100" dirty="0"/>
              <a:t>Outside of the performance evaluation process, how often do you receive feedback from your supervisor on your performance?</a:t>
            </a:r>
            <a:endParaRPr sz="21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" name="Picture 7" descr="chart936465250.png"/>
          <p:cNvPicPr>
            <a:picLocks noChangeAspect="1"/>
          </p:cNvPicPr>
          <p:nvPr/>
        </p:nvPicPr>
        <p:blipFill rotWithShape="1">
          <a:blip r:embed="rId2"/>
          <a:srcRect l="8492"/>
          <a:stretch/>
        </p:blipFill>
        <p:spPr>
          <a:xfrm>
            <a:off x="707968" y="1376624"/>
            <a:ext cx="7300568" cy="2924071"/>
          </a:xfrm>
          <a:prstGeom prst="rect">
            <a:avLst/>
          </a:prstGeom>
        </p:spPr>
      </p:pic>
      <p:pic>
        <p:nvPicPr>
          <p:cNvPr id="9" name="Picture 8" descr="table93646525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477" y="4613480"/>
            <a:ext cx="5388428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86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419" y="140677"/>
            <a:ext cx="7541376" cy="825527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How often would you like to receive feedback from your supervisor on your performance?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" name="Picture 7" descr="chart936465260.png"/>
          <p:cNvPicPr>
            <a:picLocks noChangeAspect="1"/>
          </p:cNvPicPr>
          <p:nvPr/>
        </p:nvPicPr>
        <p:blipFill rotWithShape="1">
          <a:blip r:embed="rId2"/>
          <a:srcRect l="7746"/>
          <a:stretch/>
        </p:blipFill>
        <p:spPr>
          <a:xfrm>
            <a:off x="753626" y="1376625"/>
            <a:ext cx="7290169" cy="3054698"/>
          </a:xfrm>
          <a:prstGeom prst="rect">
            <a:avLst/>
          </a:prstGeom>
        </p:spPr>
      </p:pic>
      <p:pic>
        <p:nvPicPr>
          <p:cNvPr id="9" name="Picture 8" descr="table93646526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527" y="4572000"/>
            <a:ext cx="5388428" cy="163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17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6585"/>
            <a:ext cx="8246962" cy="7049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Opinions About Performance Management At Metro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2874" y="1360102"/>
            <a:ext cx="2394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In general, I am satisfied with the Library’s performance review program.</a:t>
            </a:r>
          </a:p>
        </p:txBody>
      </p:sp>
      <p:pic>
        <p:nvPicPr>
          <p:cNvPr id="15" name="Picture 14" descr="chart936465270.png"/>
          <p:cNvPicPr>
            <a:picLocks noChangeAspect="1"/>
          </p:cNvPicPr>
          <p:nvPr/>
        </p:nvPicPr>
        <p:blipFill rotWithShape="1">
          <a:blip r:embed="rId2"/>
          <a:srcRect l="15366" b="57728"/>
          <a:stretch/>
        </p:blipFill>
        <p:spPr>
          <a:xfrm>
            <a:off x="2495236" y="1235948"/>
            <a:ext cx="6266926" cy="416155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-185834" y="4839529"/>
            <a:ext cx="2681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My supervisor works with me to create a</a:t>
            </a:r>
          </a:p>
          <a:p>
            <a:pPr algn="r"/>
            <a:r>
              <a:rPr lang="en-US" sz="1000" dirty="0"/>
              <a:t>plan for my professional development.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2874" y="2844341"/>
            <a:ext cx="2394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My supervisor gives constructive feedback.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2874" y="3461586"/>
            <a:ext cx="2394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My supervisor knows what my career goals are.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2874" y="4210244"/>
            <a:ext cx="23523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 know what my career goals are.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2874" y="1987699"/>
            <a:ext cx="239446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My supervisor regularly has meaningful </a:t>
            </a:r>
            <a:r>
              <a:rPr lang="en-US" sz="1000" dirty="0"/>
              <a:t>conversations</a:t>
            </a:r>
            <a:r>
              <a:rPr lang="en-US" sz="900" dirty="0"/>
              <a:t> with me about my performance</a:t>
            </a:r>
            <a:r>
              <a:rPr lang="en-US" sz="1000" dirty="0"/>
              <a:t>.</a:t>
            </a:r>
            <a:endParaRPr lang="en-US" sz="1200" dirty="0"/>
          </a:p>
        </p:txBody>
      </p:sp>
      <p:pic>
        <p:nvPicPr>
          <p:cNvPr id="17" name="Picture 16" descr="chart936465270.png"/>
          <p:cNvPicPr>
            <a:picLocks noChangeAspect="1"/>
          </p:cNvPicPr>
          <p:nvPr/>
        </p:nvPicPr>
        <p:blipFill rotWithShape="1">
          <a:blip r:embed="rId2"/>
          <a:srcRect l="15366" t="82452"/>
          <a:stretch/>
        </p:blipFill>
        <p:spPr>
          <a:xfrm>
            <a:off x="2537336" y="5323781"/>
            <a:ext cx="6266926" cy="8985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8" y="274397"/>
            <a:ext cx="8991600" cy="7049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Opinions About Performance Management At Metro, cont.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5" name="Picture 14" descr="chart936465270.png"/>
          <p:cNvPicPr>
            <a:picLocks noChangeAspect="1"/>
          </p:cNvPicPr>
          <p:nvPr/>
        </p:nvPicPr>
        <p:blipFill rotWithShape="1">
          <a:blip r:embed="rId2"/>
          <a:srcRect l="15366" t="42085"/>
          <a:stretch/>
        </p:blipFill>
        <p:spPr>
          <a:xfrm>
            <a:off x="2495236" y="1371600"/>
            <a:ext cx="6266926" cy="4984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8205" y="1418151"/>
            <a:ext cx="23270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My supervisor does a good job of recognizing staff whose perf. exceeds expectations.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4800" y="2049127"/>
            <a:ext cx="2232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My supervisor needs training in </a:t>
            </a:r>
          </a:p>
          <a:p>
            <a:pPr algn="r"/>
            <a:r>
              <a:rPr lang="en-US" sz="1000" dirty="0"/>
              <a:t>performance management.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3166546"/>
            <a:ext cx="25162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 would like to have the opportunity to meet </a:t>
            </a:r>
          </a:p>
          <a:p>
            <a:pPr algn="r"/>
            <a:r>
              <a:rPr lang="en-US" sz="1000" dirty="0"/>
              <a:t>with my supervisor regularly throughout the year to discuss my performance.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204" y="2650357"/>
            <a:ext cx="2348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 would like to be able to share feedback </a:t>
            </a:r>
          </a:p>
          <a:p>
            <a:pPr algn="r"/>
            <a:r>
              <a:rPr lang="en-US" sz="1000" dirty="0"/>
              <a:t>with my supervisor.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1677" y="3796207"/>
            <a:ext cx="24400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 would like to work with my supervisor to set quarterly or annual goals for my position.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198" y="4424310"/>
            <a:ext cx="24611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I have a clear idea of what good performance</a:t>
            </a:r>
          </a:p>
          <a:p>
            <a:pPr algn="r"/>
            <a:r>
              <a:rPr lang="en-US" sz="1000" dirty="0"/>
              <a:t> looks like in my job at the Library.</a:t>
            </a:r>
          </a:p>
        </p:txBody>
      </p:sp>
    </p:spTree>
    <p:extLst>
      <p:ext uri="{BB962C8B-B14F-4D97-AF65-F5344CB8AC3E}">
        <p14:creationId xmlns:p14="http://schemas.microsoft.com/office/powerpoint/2010/main" val="1196050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14" y="150725"/>
            <a:ext cx="7985921" cy="815479"/>
          </a:xfrm>
        </p:spPr>
        <p:txBody>
          <a:bodyPr>
            <a:noAutofit/>
          </a:bodyPr>
          <a:lstStyle/>
          <a:p>
            <a:r>
              <a:rPr lang="en-US" sz="2800" dirty="0"/>
              <a:t>What would you like to get out of the performance review process?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4310" y="3633501"/>
            <a:ext cx="216661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Knowing what is expected of me so that I can do 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09" y="4073830"/>
            <a:ext cx="216661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Coaching and feedback so I can be successful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308" y="4599480"/>
            <a:ext cx="21666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A career path to grow at the Library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82370" y="3195185"/>
            <a:ext cx="211260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A chance to tell my supervisor about my accomplishments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6334" y="2703421"/>
            <a:ext cx="216661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A fair and honest assessment of my performance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48090" y="2272534"/>
            <a:ext cx="231901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Documentation that I am doing a good job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8356" y="1872550"/>
            <a:ext cx="21666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Recognition for a job well-done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48089" y="1387294"/>
            <a:ext cx="231901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A simple, streamlined </a:t>
            </a:r>
          </a:p>
          <a:p>
            <a:pPr algn="r"/>
            <a:r>
              <a:rPr lang="en-US" sz="1000" dirty="0"/>
              <a:t>evaluation process</a:t>
            </a:r>
          </a:p>
        </p:txBody>
      </p:sp>
      <p:pic>
        <p:nvPicPr>
          <p:cNvPr id="15" name="Picture 14" descr="chart936465280.png"/>
          <p:cNvPicPr>
            <a:picLocks noChangeAspect="1"/>
          </p:cNvPicPr>
          <p:nvPr/>
        </p:nvPicPr>
        <p:blipFill rotWithShape="1">
          <a:blip r:embed="rId2"/>
          <a:srcRect l="15753"/>
          <a:stretch/>
        </p:blipFill>
        <p:spPr>
          <a:xfrm>
            <a:off x="2270926" y="1322577"/>
            <a:ext cx="6531429" cy="471714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533400" y="1066800"/>
            <a:ext cx="81534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>
                <a:latin typeface="Calibri" pitchFamily="34" charset="0"/>
              </a:rPr>
              <a:t>  </a:t>
            </a:r>
            <a:r>
              <a:rPr lang="en-US" sz="2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Received 423 total responses; </a:t>
            </a:r>
            <a:r>
              <a:rPr lang="en-US" sz="2600" dirty="0">
                <a:solidFill>
                  <a:srgbClr val="FF0000"/>
                </a:solidFill>
                <a:latin typeface="Calibri" pitchFamily="34" charset="0"/>
              </a:rPr>
              <a:t>86% </a:t>
            </a:r>
            <a:r>
              <a:rPr lang="en-US" sz="2600" dirty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rPr>
              <a:t>  response rate</a:t>
            </a:r>
            <a:endParaRPr lang="en-US" sz="2600" i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Distribution: Online (SurveyMonkey)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Areas covered –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þ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Compensation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þ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Classification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þ"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 Performance Management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Please note when reviewing the summary that the numbers in parentheses after a statement indicate the number of individuals making the same or a similar statement.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3400" y="206188"/>
            <a:ext cx="77724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b="1" kern="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Survey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25" y="153687"/>
            <a:ext cx="7881749" cy="884213"/>
          </a:xfrm>
        </p:spPr>
        <p:txBody>
          <a:bodyPr>
            <a:normAutofit/>
          </a:bodyPr>
          <a:lstStyle/>
          <a:p>
            <a:r>
              <a:rPr sz="2800" dirty="0"/>
              <a:t>Competencies - Employee Only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8" name="Picture 7" descr="chart936507530.png"/>
          <p:cNvPicPr>
            <a:picLocks noChangeAspect="1"/>
          </p:cNvPicPr>
          <p:nvPr/>
        </p:nvPicPr>
        <p:blipFill rotWithShape="1">
          <a:blip r:embed="rId2"/>
          <a:srcRect l="15489"/>
          <a:stretch/>
        </p:blipFill>
        <p:spPr>
          <a:xfrm>
            <a:off x="1969478" y="1277428"/>
            <a:ext cx="6543396" cy="4982696"/>
          </a:xfrm>
          <a:prstGeom prst="rect">
            <a:avLst/>
          </a:prstGeom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58644" y="1324151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Accountability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47046" y="3553093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Interpersonal Skills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54564" y="2820571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Flexibility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454564" y="3165791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Initiative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-108981" y="4225510"/>
            <a:ext cx="212686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Professional Development/</a:t>
            </a:r>
          </a:p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Learning Agility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40383" y="3931120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Problem Solving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30261" y="4699522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Teamwork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0" y="5062506"/>
            <a:ext cx="1989504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Technology Skills/Literacy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58644" y="2416717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Delivering Results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51126" y="2038690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Customer Service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40383" y="1677680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9575" y="1685481"/>
            <a:ext cx="160773" cy="138499"/>
          </a:xfrm>
          <a:prstGeom prst="rect">
            <a:avLst/>
          </a:prstGeom>
          <a:solidFill>
            <a:srgbClr val="CCCC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90272" y="4779814"/>
            <a:ext cx="160773" cy="138499"/>
          </a:xfrm>
          <a:prstGeom prst="rect">
            <a:avLst/>
          </a:prstGeom>
          <a:solidFill>
            <a:srgbClr val="CCCC00"/>
          </a:solidFill>
          <a:ln>
            <a:solidFill>
              <a:srgbClr val="CCCC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989502" y="4401787"/>
            <a:ext cx="160773" cy="138499"/>
          </a:xfrm>
          <a:prstGeom prst="rect">
            <a:avLst/>
          </a:prstGeom>
          <a:solidFill>
            <a:srgbClr val="CCCC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857808" y="1638783"/>
            <a:ext cx="160773" cy="138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69478" y="4384396"/>
            <a:ext cx="45719" cy="1281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969478" y="4747007"/>
            <a:ext cx="49103" cy="211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261641"/>
            <a:ext cx="81534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Professionalism (proper attire, attendance, punctual, dependable, reliable, appropriate attitude) (4)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Developing community relationships; bridge-building (2)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Friendly and welcoming to internal and external members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Job knowledge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Managing change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Cultural sensitivity (religion, race, gender, socio-economic)</a:t>
            </a:r>
            <a:endParaRPr lang="en-US" sz="1000" dirty="0">
              <a:latin typeface="Calibri" pitchFamily="34" charset="0"/>
            </a:endParaRPr>
          </a:p>
          <a:p>
            <a:pPr marL="274320" indent="-274320">
              <a:spcBef>
                <a:spcPts val="1200"/>
              </a:spcBef>
              <a:spcAft>
                <a:spcPts val="600"/>
              </a:spcAft>
            </a:pPr>
            <a:r>
              <a:rPr lang="en-US" sz="2000" i="1" u="sng" dirty="0">
                <a:latin typeface="Calibri" pitchFamily="34" charset="0"/>
              </a:rPr>
              <a:t>Other comments on competencies</a:t>
            </a:r>
          </a:p>
          <a:p>
            <a:pPr marL="274320" indent="-27432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Competencies should be job specific (3)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814" y="110532"/>
            <a:ext cx="7985921" cy="7807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Other competencies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the Library should consider adding for all staff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44" y="336638"/>
            <a:ext cx="8054230" cy="622387"/>
          </a:xfrm>
        </p:spPr>
        <p:txBody>
          <a:bodyPr>
            <a:normAutofit fontScale="90000"/>
          </a:bodyPr>
          <a:lstStyle/>
          <a:p>
            <a:r>
              <a:rPr sz="2800" dirty="0"/>
              <a:t>Competencies </a:t>
            </a:r>
            <a:r>
              <a:rPr lang="en-US" sz="2800" dirty="0"/>
              <a:t>–</a:t>
            </a:r>
            <a:r>
              <a:rPr sz="2800" dirty="0"/>
              <a:t> </a:t>
            </a:r>
            <a:r>
              <a:rPr lang="en-US" sz="2800" dirty="0"/>
              <a:t>Supervisors and Managers</a:t>
            </a:r>
            <a:r>
              <a:rPr sz="2800" dirty="0"/>
              <a:t> Only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58644" y="1302349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Developing Others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92468" y="3997691"/>
            <a:ext cx="1825417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Promoting Others’ Voices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55956" y="3094198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Managing Change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3691" y="3548897"/>
            <a:ext cx="1762596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Managing Performance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-152436" y="4928334"/>
            <a:ext cx="2126866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Teambuilding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47046" y="4443432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Strategic Thinking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55955" y="2680998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Influencing Others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58644" y="2188696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Empowering Others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10237" y="1747464"/>
            <a:ext cx="155924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200" dirty="0">
                <a:latin typeface="Calibri" panose="020F0502020204030204" pitchFamily="34" charset="0"/>
              </a:rPr>
              <a:t>Driving for Results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69478" y="4384396"/>
            <a:ext cx="45719" cy="1281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 descr="chart936507550.png"/>
          <p:cNvPicPr>
            <a:picLocks noChangeAspect="1"/>
          </p:cNvPicPr>
          <p:nvPr/>
        </p:nvPicPr>
        <p:blipFill rotWithShape="1">
          <a:blip r:embed="rId2"/>
          <a:srcRect l="15859"/>
          <a:stretch/>
        </p:blipFill>
        <p:spPr>
          <a:xfrm>
            <a:off x="1999624" y="1205802"/>
            <a:ext cx="6697295" cy="5140389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989503" y="5074233"/>
            <a:ext cx="160773" cy="138499"/>
          </a:xfrm>
          <a:prstGeom prst="rect">
            <a:avLst/>
          </a:prstGeom>
          <a:solidFill>
            <a:srgbClr val="CCCC00"/>
          </a:solidFill>
          <a:ln>
            <a:solidFill>
              <a:srgbClr val="CCCC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05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261641"/>
            <a:ext cx="81534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Job knowledge for positions supervised (4); ability to jump in and perform when needed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Delegating (and not micromanaging) (3)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Respect employee differences (talents, learning styles, contributions) (3)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Appreciate and recognize employee performance (2)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Respect (2)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Integrity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Emotional intelligence 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Fairness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</a:pPr>
            <a:r>
              <a:rPr lang="en-US" sz="2000" i="1" u="sng" dirty="0">
                <a:latin typeface="Calibri" pitchFamily="34" charset="0"/>
              </a:rPr>
              <a:t>Other comments on competencies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>
                <a:latin typeface="Calibri" pitchFamily="34" charset="0"/>
              </a:rPr>
              <a:t>Supervisors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814" y="110531"/>
            <a:ext cx="7985921" cy="773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Other competencies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the Library should consider adding for supervisors/managers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261641"/>
            <a:ext cx="81534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Shorter; more streamlined; less paperwork; easy to use (27); easier to use software</a:t>
            </a:r>
          </a:p>
          <a:p>
            <a:pPr marL="731520" lvl="1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Focus on most important aspects of the job vs. trying to address all aspects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clearly tied to actual job duties; position specific; relevant (25)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Better way to recognize outstanding performers at all levels and give appropriate raises (24)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opportunities for effective communication; consistent feedback (21)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Clearly defined expectations (15)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consistency of application and standards (excellent vs. poor performance; across branches) (14); fairness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Positive reinforcement (11); should be a “performance development system”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Include goals (11); SMART goals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than once a year (10); quarterly meetings, six month evaluations 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Attainable measurable expectations (8)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Less specific (6), allowing managers to think creatively about employee performance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Upward appraisal (6)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814" y="110531"/>
            <a:ext cx="7985921" cy="773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Single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most important improvement that can be made to Metro’s performance management system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0430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261641"/>
            <a:ext cx="8153400" cy="778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Evaluate the individual; not the group (5); sensitivity to individual differences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Training (5)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No duplications and redundancies (4); staff should not be “dinged” for something more than once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objective; less subjective (4); evaluate performance instead of the person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Tool for development; not a means to give bigger increases (4)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Accurate and consistent documentation of employee performance by the supervisor throughout the year (4)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meaningful discussions; mentor; constructive feedback (3)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More accountability (3)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Stop changing duties so much so the evaluation system (and staff) can’t keep up (3)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Under performers should not get the same increase as over performers (3)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Employee should be able to make more than just a comment on the form if they disagree with their appraisal (better recourse) (2)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Focus on system goals/outcomes (vs. small tasks) (2) 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Like the current system (2)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814" y="110531"/>
            <a:ext cx="7985921" cy="773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Single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most important improvement that can be made to Metro’s performance management system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5743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261641"/>
            <a:ext cx="8153400" cy="755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Do away with the monthly Activity Reports (2)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Significant increase in monetary raise amounts (2)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Peer evaluations (2)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Current kudo system should not be part of the performance evaluation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3% should not be the maximum raise an employee can earn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Advancement opportunities based on performance 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Standards should be updated to reflect the goals of Library Unbound, core values and the alignment 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Coaching 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Stop formal evaluations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Self evaluations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700" dirty="0">
                <a:latin typeface="Calibri" pitchFamily="34" charset="0"/>
              </a:rPr>
              <a:t>Offer free EAP counseling sessions</a:t>
            </a: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814" y="110531"/>
            <a:ext cx="7985921" cy="773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Single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most important improvement that can be made to Metro’s performance management system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7915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563677"/>
            <a:ext cx="8153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3200" dirty="0">
                <a:latin typeface="Calibri" pitchFamily="34" charset="0"/>
              </a:rPr>
              <a:t> Skills should be rewarded just as much as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itchFamily="34" charset="0"/>
              </a:rPr>
              <a:t>	education is</a:t>
            </a:r>
          </a:p>
          <a:p>
            <a:pPr marL="274320" indent="-27432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3200" dirty="0">
                <a:latin typeface="Calibri" pitchFamily="34" charset="0"/>
              </a:rPr>
              <a:t> Consider re-evaluating the system every few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itchFamily="34" charset="0"/>
              </a:rPr>
              <a:t>	years </a:t>
            </a:r>
            <a:endParaRPr lang="en-US" sz="3200" i="1" dirty="0">
              <a:latin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54643"/>
            <a:ext cx="8854633" cy="8121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Additional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Comments – Performance Management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0616" y="1226820"/>
            <a:ext cx="81534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Salaries should be adjusted to reflect cost of living increases (8)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Compensation should match level of responsibility (6)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Overall pay is good (5)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Changes in the lower education requirements should not lower the pay as the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 pitchFamily="34" charset="0"/>
              </a:rPr>
              <a:t>     responsibilities are still the same (4)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Compensation at the administrative level seems high (3)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Need to address compression (2)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Compensation and classification is fair until you reach the supervisor level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Adjust pay to reflect significantly increased workload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Recognize continued employment if meeting or exceeding expectations (longevity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 pitchFamily="34" charset="0"/>
              </a:rPr>
              <a:t>     pay) 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Need a clearer understanding of new classifications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010" y="414663"/>
            <a:ext cx="8854633" cy="8121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Additional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Comments – Compensation/Classification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430626" y="1462453"/>
            <a:ext cx="8153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PT staff should receive the same benefits as FT staff, just prorated 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Make salary adjustments retroactive to May (for positions started then as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 pitchFamily="34" charset="0"/>
              </a:rPr>
              <a:t>     part of the alignment)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Communication on compensation policies so staff know when, why, how they will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 pitchFamily="34" charset="0"/>
              </a:rPr>
              <a:t>     receive increases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Where desks are unified the staff working the desk should be paid the same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The new alignment will have significant impact on jobs and the comp study will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Calibri" pitchFamily="34" charset="0"/>
              </a:rPr>
              <a:t>     need to take the new roles into account and compensate for them 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Decrease benefit costs or increase hourly wages to compensate</a:t>
            </a: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</a:rPr>
              <a:t> Provide differential for Spanish language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010" y="414663"/>
            <a:ext cx="8854633" cy="8121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Additional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Comments – Compensation/Classification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4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04" y="201989"/>
            <a:ext cx="7881749" cy="521696"/>
          </a:xfrm>
        </p:spPr>
        <p:txBody>
          <a:bodyPr>
            <a:noAutofit/>
          </a:bodyPr>
          <a:lstStyle/>
          <a:p>
            <a:r>
              <a:rPr sz="2800" dirty="0"/>
              <a:t>Which of the following best describes </a:t>
            </a:r>
            <a:r>
              <a:rPr lang="en-US" sz="2800" dirty="0"/>
              <a:t>your role</a:t>
            </a:r>
            <a:r>
              <a:rPr sz="2800" dirty="0"/>
              <a:t>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chart9364651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8" y="1334661"/>
            <a:ext cx="7059742" cy="32875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6087" y="2545623"/>
            <a:ext cx="13389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Supervisor/</a:t>
            </a:r>
          </a:p>
          <a:p>
            <a:pPr algn="r"/>
            <a:r>
              <a:rPr lang="en-US" sz="1400" b="1" dirty="0"/>
              <a:t>Manager</a:t>
            </a:r>
          </a:p>
        </p:txBody>
      </p:sp>
      <p:pic>
        <p:nvPicPr>
          <p:cNvPr id="8" name="Picture 7" descr="table93646515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973" y="4722725"/>
            <a:ext cx="5388428" cy="149248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58814" y="1046496"/>
            <a:ext cx="81534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latin typeface="Calibri" pitchFamily="34" charset="0"/>
              </a:rPr>
              <a:t>Low morale is not a result of big system changes it is a result of an unfair evaluation system and several new high salaried administrative positions </a:t>
            </a:r>
          </a:p>
          <a:p>
            <a:pPr marL="274320" indent="-27432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latin typeface="Calibri" pitchFamily="34" charset="0"/>
              </a:rPr>
              <a:t>The library has very high expectations of staff but limited organized training</a:t>
            </a:r>
          </a:p>
          <a:p>
            <a:pPr marL="274320" indent="-27432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latin typeface="Calibri" pitchFamily="34" charset="0"/>
              </a:rPr>
              <a:t>Need to allow for time to learn and adjust to new changes before they are implemented </a:t>
            </a:r>
          </a:p>
          <a:p>
            <a:pPr marL="274320" indent="-27432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dirty="0">
                <a:latin typeface="Calibri" pitchFamily="34" charset="0"/>
              </a:rPr>
              <a:t> Create less PT jobs and more FT jobs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  <a:p>
            <a:pPr marL="182880" indent="-18288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i="1" dirty="0">
              <a:latin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8263"/>
            <a:ext cx="8854633" cy="8121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Additional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Comments – </a:t>
            </a:r>
            <a:r>
              <a:rPr lang="en-US" sz="2800" b="1" dirty="0">
                <a:latin typeface="Arial"/>
                <a:ea typeface="+mj-ea"/>
                <a:cs typeface="Arial"/>
              </a:rPr>
              <a:t>Miscellaneous 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4343400"/>
            <a:ext cx="62484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Paula M. Singer, PhD – 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  <a:hlinkClick r:id="rId2"/>
              </a:rPr>
              <a:t>pmsinger@singergrp.com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</a:t>
            </a:r>
            <a:br>
              <a:rPr lang="en-US" sz="2000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Lorraine Kituri, MS – 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  <a:hlinkClick r:id="rId3"/>
              </a:rPr>
              <a:t>lkituri@singergrp.com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Colleen Shannon, SPHR – 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  <a:hlinkClick r:id="rId4"/>
              </a:rPr>
              <a:t>cshannon@singergrp.com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</a:t>
            </a:r>
            <a:br>
              <a:rPr lang="en-US" sz="2000" dirty="0">
                <a:solidFill>
                  <a:schemeClr val="tx2"/>
                </a:solidFill>
                <a:latin typeface="Calibri" pitchFamily="34" charset="0"/>
              </a:rPr>
            </a:br>
            <a:br>
              <a:rPr lang="en-US" sz="1100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100" dirty="0">
                <a:solidFill>
                  <a:schemeClr val="tx2"/>
                </a:solidFill>
                <a:latin typeface="Calibri" pitchFamily="34" charset="0"/>
              </a:rPr>
              <a:t>12915 Dover Road, Reisterstown, MD 21136 ~ 410.561.7561  </a:t>
            </a:r>
            <a:r>
              <a:rPr lang="en-US" sz="1100" dirty="0">
                <a:solidFill>
                  <a:schemeClr val="tx2"/>
                </a:solidFill>
                <a:latin typeface="Calibri" pitchFamily="34" charset="0"/>
                <a:hlinkClick r:id="rId5"/>
              </a:rPr>
              <a:t>www.singergrp.com</a:t>
            </a:r>
            <a:r>
              <a:rPr lang="en-US" sz="1100" dirty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2362200"/>
            <a:ext cx="4145301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pitchFamily="-107" charset="0"/>
              </a:rPr>
              <a:t>QUESTIONS?</a:t>
            </a:r>
          </a:p>
          <a:p>
            <a:pPr algn="ctr">
              <a:defRPr/>
            </a:pPr>
            <a:endParaRPr lang="en-US" sz="1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pitchFamily="-107" charset="0"/>
            </a:endParaRPr>
          </a:p>
          <a:p>
            <a:pPr algn="ctr">
              <a:defRPr/>
            </a:pPr>
            <a:r>
              <a:rPr lang="en-US" sz="4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pitchFamily="-107" charset="0"/>
              </a:rPr>
              <a:t>THANK YOU!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657" y="319002"/>
            <a:ext cx="7789151" cy="521696"/>
          </a:xfrm>
        </p:spPr>
        <p:txBody>
          <a:bodyPr>
            <a:normAutofit fontScale="90000"/>
          </a:bodyPr>
          <a:lstStyle/>
          <a:p>
            <a:r>
              <a:rPr sz="3100" dirty="0"/>
              <a:t>How long have you worked for </a:t>
            </a:r>
            <a:r>
              <a:rPr lang="en-US" sz="3100" dirty="0"/>
              <a:t>the Metropolitan Library System</a:t>
            </a:r>
            <a:r>
              <a:rPr sz="3100" dirty="0"/>
              <a:t> (any position)?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chart936465160.png"/>
          <p:cNvPicPr>
            <a:picLocks noChangeAspect="1"/>
          </p:cNvPicPr>
          <p:nvPr/>
        </p:nvPicPr>
        <p:blipFill rotWithShape="1">
          <a:blip r:embed="rId2"/>
          <a:srcRect l="6158" t="1934" r="-2026" b="4977"/>
          <a:stretch/>
        </p:blipFill>
        <p:spPr>
          <a:xfrm>
            <a:off x="391885" y="1317620"/>
            <a:ext cx="7345345" cy="2962977"/>
          </a:xfrm>
          <a:prstGeom prst="rect">
            <a:avLst/>
          </a:prstGeom>
        </p:spPr>
      </p:pic>
      <p:pic>
        <p:nvPicPr>
          <p:cNvPr id="7" name="Picture 6" descr="table93646516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715" y="4451350"/>
            <a:ext cx="5388428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10" y="444508"/>
            <a:ext cx="7800725" cy="521696"/>
          </a:xfrm>
        </p:spPr>
        <p:txBody>
          <a:bodyPr>
            <a:normAutofit/>
          </a:bodyPr>
          <a:lstStyle/>
          <a:p>
            <a:r>
              <a:rPr sz="2800" dirty="0"/>
              <a:t>Where are you based?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 descr="chart936465170.png"/>
          <p:cNvPicPr>
            <a:picLocks noChangeAspect="1"/>
          </p:cNvPicPr>
          <p:nvPr/>
        </p:nvPicPr>
        <p:blipFill rotWithShape="1">
          <a:blip r:embed="rId3"/>
          <a:srcRect l="7833" b="5293"/>
          <a:stretch/>
        </p:blipFill>
        <p:spPr>
          <a:xfrm>
            <a:off x="763675" y="1396867"/>
            <a:ext cx="7785896" cy="31047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3478" y="1549184"/>
            <a:ext cx="123996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Public Services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3478" y="2513529"/>
            <a:ext cx="123996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Collections</a:t>
            </a:r>
          </a:p>
          <a:p>
            <a:pPr algn="r"/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3478" y="3440873"/>
            <a:ext cx="123996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Non-Public Services</a:t>
            </a:r>
          </a:p>
        </p:txBody>
      </p:sp>
      <p:pic>
        <p:nvPicPr>
          <p:cNvPr id="9" name="Picture 8" descr="table93646517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572" y="4759048"/>
            <a:ext cx="5388428" cy="14695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7" y="444508"/>
            <a:ext cx="7407187" cy="521696"/>
          </a:xfrm>
        </p:spPr>
        <p:txBody>
          <a:bodyPr>
            <a:normAutofit/>
          </a:bodyPr>
          <a:lstStyle/>
          <a:p>
            <a:r>
              <a:rPr lang="en-US" sz="2800" dirty="0"/>
              <a:t>Are you?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 descr="chart936465180.png"/>
          <p:cNvPicPr>
            <a:picLocks noChangeAspect="1"/>
          </p:cNvPicPr>
          <p:nvPr/>
        </p:nvPicPr>
        <p:blipFill rotWithShape="1">
          <a:blip r:embed="rId2"/>
          <a:srcRect l="3571" t="3397" b="3194"/>
          <a:stretch/>
        </p:blipFill>
        <p:spPr>
          <a:xfrm>
            <a:off x="542610" y="1239580"/>
            <a:ext cx="7154427" cy="33811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481" y="3352424"/>
            <a:ext cx="145773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Part-time (less than 20 hours)</a:t>
            </a:r>
          </a:p>
        </p:txBody>
      </p:sp>
      <p:pic>
        <p:nvPicPr>
          <p:cNvPr id="8" name="Picture 7" descr="table93646518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372" y="4894131"/>
            <a:ext cx="5388428" cy="13244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710" y="2467778"/>
            <a:ext cx="8229600" cy="1171968"/>
          </a:xfrm>
        </p:spPr>
        <p:txBody>
          <a:bodyPr>
            <a:noAutofit/>
          </a:bodyPr>
          <a:lstStyle/>
          <a:p>
            <a:pPr algn="ctr"/>
            <a:r>
              <a:rPr lang="en-US" sz="3800" dirty="0"/>
              <a:t>COMPENSATION/</a:t>
            </a:r>
            <a:br>
              <a:rPr lang="en-US" sz="3800" dirty="0"/>
            </a:br>
            <a:r>
              <a:rPr lang="en-US" sz="3800" dirty="0"/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20814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7" y="444508"/>
            <a:ext cx="7407187" cy="52169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How satisfied are you with your salary at Metro?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7" descr="chart936465190.png"/>
          <p:cNvPicPr>
            <a:picLocks noChangeAspect="1"/>
          </p:cNvPicPr>
          <p:nvPr/>
        </p:nvPicPr>
        <p:blipFill rotWithShape="1">
          <a:blip r:embed="rId2"/>
          <a:srcRect l="5905"/>
          <a:stretch/>
        </p:blipFill>
        <p:spPr>
          <a:xfrm>
            <a:off x="517792" y="1421175"/>
            <a:ext cx="5360494" cy="3134623"/>
          </a:xfrm>
          <a:prstGeom prst="rect">
            <a:avLst/>
          </a:prstGeom>
        </p:spPr>
      </p:pic>
      <p:pic>
        <p:nvPicPr>
          <p:cNvPr id="9" name="Picture 8" descr="table93646519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486" y="4702629"/>
            <a:ext cx="3989314" cy="131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8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7" y="444508"/>
            <a:ext cx="7407187" cy="521696"/>
          </a:xfrm>
        </p:spPr>
        <p:txBody>
          <a:bodyPr>
            <a:normAutofit/>
          </a:bodyPr>
          <a:lstStyle/>
          <a:p>
            <a:r>
              <a:rPr lang="en-US" sz="2800" dirty="0"/>
              <a:t>Opinions About Compensation at Metro</a:t>
            </a:r>
            <a:endParaRPr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D99D54-3A41-46B3-9171-EBE206FEB0F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7" descr="chart936465200.png"/>
          <p:cNvPicPr>
            <a:picLocks noChangeAspect="1"/>
          </p:cNvPicPr>
          <p:nvPr/>
        </p:nvPicPr>
        <p:blipFill rotWithShape="1">
          <a:blip r:embed="rId2"/>
          <a:srcRect l="15526"/>
          <a:stretch/>
        </p:blipFill>
        <p:spPr>
          <a:xfrm>
            <a:off x="2170444" y="1498491"/>
            <a:ext cx="6654066" cy="4681972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86677" y="2176290"/>
            <a:ext cx="204895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>
                <a:latin typeface="Calibri" panose="020F0502020204030204" pitchFamily="34" charset="0"/>
              </a:rPr>
              <a:t>Compared to how other employers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 in the area pay, I am paid fairly.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13269" y="1676581"/>
            <a:ext cx="1928733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dirty="0">
                <a:latin typeface="Calibri" panose="020F0502020204030204" pitchFamily="34" charset="0"/>
              </a:rPr>
              <a:t>I am paid fairly for the work I do.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1868" y="2696575"/>
            <a:ext cx="1928733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Compensation practices are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administered consistently for all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employees at the Library.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04265" y="3338288"/>
            <a:ext cx="1996059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Salary differences are reflective of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job responsibility and difficulty.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72706" y="3948385"/>
            <a:ext cx="188705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Salary differences are reflective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of seniority.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13269" y="4492776"/>
            <a:ext cx="188705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Salary differences are reflective </a:t>
            </a:r>
          </a:p>
          <a:p>
            <a:pPr algn="r"/>
            <a:r>
              <a:rPr lang="en-US" altLang="en-US" sz="1000" dirty="0">
                <a:latin typeface="Calibri" panose="020F0502020204030204" pitchFamily="34" charset="0"/>
              </a:rPr>
              <a:t>of performance.</a:t>
            </a:r>
          </a:p>
        </p:txBody>
      </p:sp>
    </p:spTree>
    <p:extLst>
      <p:ext uri="{BB962C8B-B14F-4D97-AF65-F5344CB8AC3E}">
        <p14:creationId xmlns:p14="http://schemas.microsoft.com/office/powerpoint/2010/main" val="1721479102"/>
      </p:ext>
    </p:extLst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6205</TotalTime>
  <Words>1807</Words>
  <Application>Microsoft Office PowerPoint</Application>
  <PresentationFormat>Letter Paper (8.5x11 in)</PresentationFormat>
  <Paragraphs>282</Paragraphs>
  <Slides>31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ＭＳ Ｐゴシック</vt:lpstr>
      <vt:lpstr>Arial</vt:lpstr>
      <vt:lpstr>Calibri</vt:lpstr>
      <vt:lpstr>Helvetica Neue</vt:lpstr>
      <vt:lpstr>Times New Roman</vt:lpstr>
      <vt:lpstr>Wingdings</vt:lpstr>
      <vt:lpstr>SM-template-20140529</vt:lpstr>
      <vt:lpstr>Data slides</vt:lpstr>
      <vt:lpstr>Response Summary</vt:lpstr>
      <vt:lpstr>PowerPoint Presentation</vt:lpstr>
      <vt:lpstr>PowerPoint Presentation</vt:lpstr>
      <vt:lpstr>Which of the following best describes your role?</vt:lpstr>
      <vt:lpstr>How long have you worked for the Metropolitan Library System (any position)?</vt:lpstr>
      <vt:lpstr>Where are you based?</vt:lpstr>
      <vt:lpstr>Are you?</vt:lpstr>
      <vt:lpstr>COMPENSATION/ CLASSIFICATION</vt:lpstr>
      <vt:lpstr>How satisfied are you with your salary at Metro?</vt:lpstr>
      <vt:lpstr>Opinions About Compensation at Metro</vt:lpstr>
      <vt:lpstr>Opinions About Annual Pay Increases at Metro</vt:lpstr>
      <vt:lpstr>Annual Pay Increases Should Be Based On:</vt:lpstr>
      <vt:lpstr>PowerPoint Presentation</vt:lpstr>
      <vt:lpstr>PERFORMANCE MANAGEMENT </vt:lpstr>
      <vt:lpstr>Has your supervisor formally evaluated your performance in the past year?</vt:lpstr>
      <vt:lpstr>Outside of the performance evaluation process, how often do you receive feedback from your supervisor on your performance?</vt:lpstr>
      <vt:lpstr>How often would you like to receive feedback from your supervisor on your performance?</vt:lpstr>
      <vt:lpstr>Opinions About Performance Management At Metro</vt:lpstr>
      <vt:lpstr>Opinions About Performance Management At Metro, cont.</vt:lpstr>
      <vt:lpstr>What would you like to get out of the performance review process?</vt:lpstr>
      <vt:lpstr>Competencies - Employee Only</vt:lpstr>
      <vt:lpstr>PowerPoint Presentation</vt:lpstr>
      <vt:lpstr>Competencies – Supervisors and Managers Only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</dc:creator>
  <cp:lastModifiedBy>Kelley Hoffman</cp:lastModifiedBy>
  <cp:revision>177</cp:revision>
  <dcterms:created xsi:type="dcterms:W3CDTF">2014-01-30T23:18:11Z</dcterms:created>
  <dcterms:modified xsi:type="dcterms:W3CDTF">2017-05-04T23:22:33Z</dcterms:modified>
</cp:coreProperties>
</file>